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7" d="100"/>
          <a:sy n="37" d="100"/>
        </p:scale>
        <p:origin x="-14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_trad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_tradnl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_trad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D0EA781-90F5-4558-A2CB-21041E939829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98966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042C9A-C6EE-4905-B553-7E68D1C29E43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5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59E80-2BE4-4E85-84E5-377481CACE5D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88811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BA234-07CC-4E10-BEF1-4A56A223ABCD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680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512B0A-AC98-4C8D-BFF1-9A1601553BE4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67404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719EF-080F-4111-AE36-B2F8B8012DF3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20430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16398-1789-4838-82A2-610C9721B42D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40525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82DD21-B2E5-4763-AF60-1851D3B8AB6C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43944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9BBBD-BDDB-40A0-863C-3254EA604D6D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06261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33DDB-F929-4F9A-ABCF-31FE3BFB9127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16474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F86B5-D90C-4802-A1AE-F3DE72F1712A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32075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C8D72-35CF-4F4C-A205-23DA962DB58D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73563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1A988-BE5C-4CEF-8E45-5CA50A27A6C5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3637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FFC28F0-160D-48FF-82AB-D2337900593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13" Type="http://schemas.openxmlformats.org/officeDocument/2006/relationships/oleObject" Target="../embeddings/oleObject5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3.emf"/><Relationship Id="rId4" Type="http://schemas.openxmlformats.org/officeDocument/2006/relationships/audio" Target="../media/audio1.wav"/><Relationship Id="rId9" Type="http://schemas.openxmlformats.org/officeDocument/2006/relationships/oleObject" Target="../embeddings/oleObject3.bin"/><Relationship Id="rId1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609600" y="3429000"/>
            <a:ext cx="792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 flipV="1">
            <a:off x="6019800" y="3276600"/>
            <a:ext cx="1588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V="1">
            <a:off x="685800" y="28194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685800" y="2819400"/>
            <a:ext cx="396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4648200" y="2819400"/>
            <a:ext cx="4343400" cy="1916113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685800" y="2819400"/>
            <a:ext cx="39624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80" name="Freeform 8">
            <a:hlinkClick r:id="" action="ppaction://hlinkshowjump?jump=endshow"/>
          </p:cNvPr>
          <p:cNvSpPr>
            <a:spLocks/>
          </p:cNvSpPr>
          <p:nvPr/>
        </p:nvSpPr>
        <p:spPr bwMode="auto">
          <a:xfrm>
            <a:off x="6781800" y="3429000"/>
            <a:ext cx="77788" cy="338138"/>
          </a:xfrm>
          <a:custGeom>
            <a:avLst/>
            <a:gdLst>
              <a:gd name="T0" fmla="*/ 0 w 1"/>
              <a:gd name="T1" fmla="*/ 0 h 645"/>
              <a:gd name="T2" fmla="*/ 0 w 1"/>
              <a:gd name="T3" fmla="*/ 645 h 6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645">
                <a:moveTo>
                  <a:pt x="0" y="0"/>
                </a:moveTo>
                <a:lnTo>
                  <a:pt x="0" y="645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762000" y="1509713"/>
            <a:ext cx="4486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>
                <a:solidFill>
                  <a:schemeClr val="accent1"/>
                </a:solidFill>
              </a:rPr>
              <a:t>Por semejanza entre el triángulo ABC y el A’B’C ....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327525" y="3414713"/>
            <a:ext cx="319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C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2971800" y="3429000"/>
            <a:ext cx="296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F</a:t>
            </a:r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4648200" y="2362200"/>
            <a:ext cx="0" cy="213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 flipV="1">
            <a:off x="3124200" y="3276600"/>
            <a:ext cx="1588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6080125" y="3109913"/>
            <a:ext cx="365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F’</a:t>
            </a:r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>
            <a:off x="4648200" y="3429000"/>
            <a:ext cx="39624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533400" y="3429000"/>
            <a:ext cx="330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A</a:t>
            </a: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533400" y="2438400"/>
            <a:ext cx="319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B</a:t>
            </a: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4572000" y="2438400"/>
            <a:ext cx="330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G</a:t>
            </a: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6629400" y="3092450"/>
            <a:ext cx="398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A’</a:t>
            </a: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6553200" y="3810000"/>
            <a:ext cx="387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B’</a:t>
            </a:r>
          </a:p>
        </p:txBody>
      </p:sp>
      <p:grpSp>
        <p:nvGrpSpPr>
          <p:cNvPr id="3117" name="Group 45"/>
          <p:cNvGrpSpPr>
            <a:grpSpLocks/>
          </p:cNvGrpSpPr>
          <p:nvPr/>
        </p:nvGrpSpPr>
        <p:grpSpPr bwMode="auto">
          <a:xfrm>
            <a:off x="685800" y="3810000"/>
            <a:ext cx="3886200" cy="336550"/>
            <a:chOff x="432" y="2400"/>
            <a:chExt cx="2448" cy="212"/>
          </a:xfrm>
        </p:grpSpPr>
        <p:sp>
          <p:nvSpPr>
            <p:cNvPr id="3102" name="Line 30"/>
            <p:cNvSpPr>
              <a:spLocks noChangeShapeType="1"/>
            </p:cNvSpPr>
            <p:nvPr/>
          </p:nvSpPr>
          <p:spPr bwMode="auto">
            <a:xfrm>
              <a:off x="432" y="2448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05" name="Text Box 33"/>
            <p:cNvSpPr txBox="1">
              <a:spLocks noChangeArrowheads="1"/>
            </p:cNvSpPr>
            <p:nvPr/>
          </p:nvSpPr>
          <p:spPr bwMode="auto">
            <a:xfrm>
              <a:off x="1488" y="2400"/>
              <a:ext cx="20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600"/>
                <a:t>-s</a:t>
              </a:r>
            </a:p>
          </p:txBody>
        </p:sp>
      </p:grpSp>
      <p:grpSp>
        <p:nvGrpSpPr>
          <p:cNvPr id="3121" name="Group 49"/>
          <p:cNvGrpSpPr>
            <a:grpSpLocks/>
          </p:cNvGrpSpPr>
          <p:nvPr/>
        </p:nvGrpSpPr>
        <p:grpSpPr bwMode="auto">
          <a:xfrm>
            <a:off x="228600" y="2819400"/>
            <a:ext cx="304800" cy="609600"/>
            <a:chOff x="144" y="1776"/>
            <a:chExt cx="192" cy="384"/>
          </a:xfrm>
        </p:grpSpPr>
        <p:sp>
          <p:nvSpPr>
            <p:cNvPr id="3101" name="Line 29"/>
            <p:cNvSpPr>
              <a:spLocks noChangeShapeType="1"/>
            </p:cNvSpPr>
            <p:nvPr/>
          </p:nvSpPr>
          <p:spPr bwMode="auto">
            <a:xfrm flipV="1">
              <a:off x="336" y="1776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06" name="Text Box 34"/>
            <p:cNvSpPr txBox="1">
              <a:spLocks noChangeArrowheads="1"/>
            </p:cNvSpPr>
            <p:nvPr/>
          </p:nvSpPr>
          <p:spPr bwMode="auto">
            <a:xfrm>
              <a:off x="144" y="1824"/>
              <a:ext cx="18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600"/>
                <a:t>y</a:t>
              </a:r>
            </a:p>
          </p:txBody>
        </p:sp>
      </p:grpSp>
      <p:grpSp>
        <p:nvGrpSpPr>
          <p:cNvPr id="3118" name="Group 46"/>
          <p:cNvGrpSpPr>
            <a:grpSpLocks/>
          </p:cNvGrpSpPr>
          <p:nvPr/>
        </p:nvGrpSpPr>
        <p:grpSpPr bwMode="auto">
          <a:xfrm>
            <a:off x="4800600" y="3733800"/>
            <a:ext cx="1143000" cy="336550"/>
            <a:chOff x="3024" y="2352"/>
            <a:chExt cx="720" cy="212"/>
          </a:xfrm>
        </p:grpSpPr>
        <p:sp>
          <p:nvSpPr>
            <p:cNvPr id="3104" name="Line 32"/>
            <p:cNvSpPr>
              <a:spLocks noChangeShapeType="1"/>
            </p:cNvSpPr>
            <p:nvPr/>
          </p:nvSpPr>
          <p:spPr bwMode="auto">
            <a:xfrm>
              <a:off x="3024" y="2352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08" name="Text Box 36"/>
            <p:cNvSpPr txBox="1">
              <a:spLocks noChangeArrowheads="1"/>
            </p:cNvSpPr>
            <p:nvPr/>
          </p:nvSpPr>
          <p:spPr bwMode="auto">
            <a:xfrm>
              <a:off x="3264" y="2352"/>
              <a:ext cx="20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600"/>
                <a:t>f’</a:t>
              </a:r>
            </a:p>
          </p:txBody>
        </p:sp>
      </p:grpSp>
      <p:grpSp>
        <p:nvGrpSpPr>
          <p:cNvPr id="3120" name="Group 48"/>
          <p:cNvGrpSpPr>
            <a:grpSpLocks/>
          </p:cNvGrpSpPr>
          <p:nvPr/>
        </p:nvGrpSpPr>
        <p:grpSpPr bwMode="auto">
          <a:xfrm>
            <a:off x="7086600" y="3429000"/>
            <a:ext cx="498475" cy="336550"/>
            <a:chOff x="4464" y="2160"/>
            <a:chExt cx="314" cy="212"/>
          </a:xfrm>
        </p:grpSpPr>
        <p:sp>
          <p:nvSpPr>
            <p:cNvPr id="3100" name="Line 28"/>
            <p:cNvSpPr>
              <a:spLocks noChangeShapeType="1"/>
            </p:cNvSpPr>
            <p:nvPr/>
          </p:nvSpPr>
          <p:spPr bwMode="auto">
            <a:xfrm flipV="1">
              <a:off x="4464" y="2160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09" name="Text Box 37"/>
            <p:cNvSpPr txBox="1">
              <a:spLocks noChangeArrowheads="1"/>
            </p:cNvSpPr>
            <p:nvPr/>
          </p:nvSpPr>
          <p:spPr bwMode="auto">
            <a:xfrm>
              <a:off x="4512" y="2160"/>
              <a:ext cx="26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600"/>
                <a:t>-y’</a:t>
              </a:r>
            </a:p>
          </p:txBody>
        </p:sp>
      </p:grpSp>
      <p:grpSp>
        <p:nvGrpSpPr>
          <p:cNvPr id="3119" name="Group 47"/>
          <p:cNvGrpSpPr>
            <a:grpSpLocks/>
          </p:cNvGrpSpPr>
          <p:nvPr/>
        </p:nvGrpSpPr>
        <p:grpSpPr bwMode="auto">
          <a:xfrm>
            <a:off x="4724400" y="4191000"/>
            <a:ext cx="2057400" cy="488950"/>
            <a:chOff x="2976" y="2640"/>
            <a:chExt cx="1296" cy="308"/>
          </a:xfrm>
        </p:grpSpPr>
        <p:sp>
          <p:nvSpPr>
            <p:cNvPr id="3103" name="Line 31"/>
            <p:cNvSpPr>
              <a:spLocks noChangeShapeType="1"/>
            </p:cNvSpPr>
            <p:nvPr/>
          </p:nvSpPr>
          <p:spPr bwMode="auto">
            <a:xfrm>
              <a:off x="2976" y="2640"/>
              <a:ext cx="1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10" name="Text Box 38"/>
            <p:cNvSpPr txBox="1">
              <a:spLocks noChangeArrowheads="1"/>
            </p:cNvSpPr>
            <p:nvPr/>
          </p:nvSpPr>
          <p:spPr bwMode="auto">
            <a:xfrm>
              <a:off x="3552" y="2736"/>
              <a:ext cx="20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1600"/>
                <a:t>s’</a:t>
              </a:r>
            </a:p>
          </p:txBody>
        </p:sp>
      </p:grpSp>
      <p:graphicFrame>
        <p:nvGraphicFramePr>
          <p:cNvPr id="3111" name="Object 39"/>
          <p:cNvGraphicFramePr>
            <a:graphicFrameLocks noChangeAspect="1"/>
          </p:cNvGraphicFramePr>
          <p:nvPr/>
        </p:nvGraphicFramePr>
        <p:xfrm>
          <a:off x="5688013" y="1447800"/>
          <a:ext cx="1120775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6" name="Ecuación" r:id="rId5" imgW="774360" imgH="393480" progId="Equation.3">
                  <p:embed/>
                </p:oleObj>
              </mc:Choice>
              <mc:Fallback>
                <p:oleObj name="Ecuación" r:id="rId5" imgW="774360" imgH="39348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8013" y="1447800"/>
                        <a:ext cx="1120775" cy="56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609600" y="4953000"/>
            <a:ext cx="4578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>
                <a:solidFill>
                  <a:schemeClr val="accent2"/>
                </a:solidFill>
              </a:rPr>
              <a:t>Por semejanza entre el triángulo CGF’ y el A’B’F’ ....</a:t>
            </a:r>
          </a:p>
        </p:txBody>
      </p:sp>
      <p:graphicFrame>
        <p:nvGraphicFramePr>
          <p:cNvPr id="3122" name="Object 50"/>
          <p:cNvGraphicFramePr>
            <a:graphicFrameLocks noChangeAspect="1"/>
          </p:cNvGraphicFramePr>
          <p:nvPr/>
        </p:nvGraphicFramePr>
        <p:xfrm>
          <a:off x="5715000" y="4800600"/>
          <a:ext cx="990600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name="Ecuación" r:id="rId7" imgW="761760" imgH="393480" progId="Equation.3">
                  <p:embed/>
                </p:oleObj>
              </mc:Choice>
              <mc:Fallback>
                <p:oleObj name="Ecuación" r:id="rId7" imgW="761760" imgH="39348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800600"/>
                        <a:ext cx="990600" cy="509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3" name="Object 51"/>
          <p:cNvGraphicFramePr>
            <a:graphicFrameLocks noChangeAspect="1"/>
          </p:cNvGraphicFramePr>
          <p:nvPr/>
        </p:nvGraphicFramePr>
        <p:xfrm>
          <a:off x="7288213" y="1428750"/>
          <a:ext cx="661987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" name="Ecuación" r:id="rId9" imgW="457200" imgH="419040" progId="Equation.3">
                  <p:embed/>
                </p:oleObj>
              </mc:Choice>
              <mc:Fallback>
                <p:oleObj name="Ecuación" r:id="rId9" imgW="457200" imgH="419040" progId="Equation.3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8213" y="1428750"/>
                        <a:ext cx="661987" cy="604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4" name="Object 52"/>
          <p:cNvGraphicFramePr>
            <a:graphicFrameLocks noChangeAspect="1"/>
          </p:cNvGraphicFramePr>
          <p:nvPr/>
        </p:nvGraphicFramePr>
        <p:xfrm>
          <a:off x="7010400" y="4724400"/>
          <a:ext cx="99060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9" name="Ecuación" r:id="rId11" imgW="698400" imgH="419040" progId="Equation.3">
                  <p:embed/>
                </p:oleObj>
              </mc:Choice>
              <mc:Fallback>
                <p:oleObj name="Ecuación" r:id="rId11" imgW="698400" imgH="41904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4724400"/>
                        <a:ext cx="990600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5" name="Object 53"/>
          <p:cNvGraphicFramePr>
            <a:graphicFrameLocks noChangeAspect="1"/>
          </p:cNvGraphicFramePr>
          <p:nvPr/>
        </p:nvGraphicFramePr>
        <p:xfrm>
          <a:off x="5715000" y="5410200"/>
          <a:ext cx="243840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0" name="Ecuación" r:id="rId13" imgW="1765080" imgH="863280" progId="Equation.3">
                  <p:embed/>
                </p:oleObj>
              </mc:Choice>
              <mc:Fallback>
                <p:oleObj name="Ecuación" r:id="rId13" imgW="1765080" imgH="863280" progId="Equation.3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410200"/>
                        <a:ext cx="2438400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7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withGroup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"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CL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withGroup">
                            <p:stCondLst>
                              <p:cond delay="141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33000"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CL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withGroup">
                            <p:stCondLst>
                              <p:cond delay="183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88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930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203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withGroup">
                            <p:stCondLst>
                              <p:cond delay="20800"/>
                            </p:stCondLst>
                            <p:childTnLst>
                              <p:par>
                                <p:cTn id="7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withGroup">
                            <p:stCondLst>
                              <p:cond delay="21300"/>
                            </p:stCondLst>
                            <p:childTnLst>
                              <p:par>
                                <p:cTn id="8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withGroup">
                            <p:stCondLst>
                              <p:cond delay="21800"/>
                            </p:stCondLst>
                            <p:childTnLst>
                              <p:par>
                                <p:cTn id="8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  <p:bldP spid="3078" grpId="0" animBg="1"/>
      <p:bldP spid="3079" grpId="0" animBg="1"/>
      <p:bldP spid="3080" grpId="0" animBg="1"/>
      <p:bldP spid="3081" grpId="0" autoUpdateAnimBg="0"/>
      <p:bldP spid="3093" grpId="0" animBg="1"/>
      <p:bldP spid="3095" grpId="0" autoUpdateAnimBg="0"/>
      <p:bldP spid="3096" grpId="0" autoUpdateAnimBg="0"/>
      <p:bldP spid="3097" grpId="0" autoUpdateAnimBg="0"/>
      <p:bldP spid="3098" grpId="0" autoUpdateAnimBg="0"/>
      <p:bldP spid="3099" grpId="0" autoUpdateAnimBg="0"/>
      <p:bldP spid="3112" grpId="0" build="p" autoUpdateAnimBg="0"/>
    </p:bldLst>
  </p:timing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44</Words>
  <Application>Microsoft Office PowerPoint</Application>
  <PresentationFormat>Presentación en pantalla (4:3)</PresentationFormat>
  <Paragraphs>16</Paragraphs>
  <Slides>1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Times New Roman</vt:lpstr>
      <vt:lpstr>Tema de Office</vt:lpstr>
      <vt:lpstr>Microsoft Editor de ecuaciones 3.0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Julio San Miguel</dc:creator>
  <cp:lastModifiedBy>Julio San Miguel</cp:lastModifiedBy>
  <cp:revision>4</cp:revision>
  <dcterms:created xsi:type="dcterms:W3CDTF">2005-04-19T18:02:39Z</dcterms:created>
  <dcterms:modified xsi:type="dcterms:W3CDTF">2020-03-09T18:01:12Z</dcterms:modified>
</cp:coreProperties>
</file>