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4BCB0-1989-4611-981F-EBAA0894B058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6494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6C3E9-D808-4EF7-A2FF-9C05DF104B81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1694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48C00-5EA3-4A42-B39E-C3E82DC14D6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816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E21FD-52E7-421F-AFF7-176146BA6DBB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187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389E0-A835-48DF-8554-46AB53394D3F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27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9609E-01C7-43EB-BDFB-DE5B51109BE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138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FBC01-00C5-4CE6-8D82-ED3AE5B15513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7433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4B27E-1190-43FB-A8F4-A7306A69B68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603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2F76D-0945-45E5-8615-8D5136B7E0E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9952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22B7A-D8A0-4604-8B3F-F726D707CAAB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808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E75EA-DBFA-440F-A5A7-977D7E53604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750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C58DDF-BDC9-4F36-8233-DDEE44D3EA7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4572000" y="1676400"/>
            <a:ext cx="0" cy="381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1905000" y="34290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6781800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477000" y="3429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2058" name="AutoShape 10"/>
          <p:cNvCxnSpPr>
            <a:cxnSpLocks noChangeShapeType="1"/>
            <a:stCxn id="2057" idx="0"/>
          </p:cNvCxnSpPr>
          <p:nvPr/>
        </p:nvCxnSpPr>
        <p:spPr bwMode="auto">
          <a:xfrm flipH="1" flipV="1">
            <a:off x="4572000" y="3124200"/>
            <a:ext cx="1905000" cy="304800"/>
          </a:xfrm>
          <a:prstGeom prst="straightConnector1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1" name="Line 13"/>
          <p:cNvSpPr>
            <a:spLocks noChangeShapeType="1"/>
          </p:cNvSpPr>
          <p:nvPr/>
        </p:nvSpPr>
        <p:spPr bwMode="auto">
          <a:xfrm flipH="1" flipV="1">
            <a:off x="2362200" y="2971800"/>
            <a:ext cx="2209800" cy="152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 flipV="1">
            <a:off x="4572000" y="3124200"/>
            <a:ext cx="4572000" cy="304800"/>
          </a:xfrm>
          <a:prstGeom prst="line">
            <a:avLst/>
          </a:prstGeom>
          <a:noFill/>
          <a:ln w="9525">
            <a:solidFill>
              <a:srgbClr val="FF3300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8915400" y="3276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4572000" y="3429000"/>
            <a:ext cx="1905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2667000" y="3429000"/>
            <a:ext cx="1905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 flipH="1">
            <a:off x="4572000" y="3429000"/>
            <a:ext cx="4419600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822325" y="1600200"/>
            <a:ext cx="3749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rgbClr val="FF3300"/>
                </a:solidFill>
              </a:rPr>
              <a:t>Un rayo saliendo del punto O, formando un pequeño ángulo de incidencia ...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4953000" y="1447800"/>
            <a:ext cx="25304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rgbClr val="FF3300"/>
                </a:solidFill>
              </a:rPr>
              <a:t>... atravesará la superficie de separación acercándose a la normal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822325" y="4267200"/>
            <a:ext cx="3749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chemeClr val="accent1"/>
                </a:solidFill>
              </a:rPr>
              <a:t>Otro rayo saliendo del punto O, perpendicular a la superficie ...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953000" y="2286000"/>
            <a:ext cx="3444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rgbClr val="FF3300"/>
                </a:solidFill>
              </a:rPr>
              <a:t>Para el ojo parecerá proveniente de la prolongación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4953000" y="4495800"/>
            <a:ext cx="1541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solidFill>
                  <a:schemeClr val="accent1"/>
                </a:solidFill>
              </a:rPr>
              <a:t>... no se desviará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2286000" y="5029200"/>
            <a:ext cx="48101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/>
              <a:t>La intersección de ambas prolongaciones</a:t>
            </a:r>
          </a:p>
          <a:p>
            <a:r>
              <a:rPr lang="es-ES_tradnl"/>
              <a:t>nos dará el punto O’ de donde parecen provenir los rayos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6384925" y="3414713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O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8747125" y="3414713"/>
            <a:ext cx="398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O’</a:t>
            </a:r>
          </a:p>
        </p:txBody>
      </p:sp>
      <p:pic>
        <p:nvPicPr>
          <p:cNvPr id="2078" name="Picture 30" descr="C:\Mis documentos\Mis imágenes\oj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142875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0" name="Line 32"/>
          <p:cNvSpPr>
            <a:spLocks noChangeShapeType="1"/>
          </p:cNvSpPr>
          <p:nvPr/>
        </p:nvSpPr>
        <p:spPr bwMode="auto">
          <a:xfrm flipH="1">
            <a:off x="3505200" y="31242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4241800" y="3429000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A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4252913" y="2743200"/>
            <a:ext cx="319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B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1600200" y="3429000"/>
            <a:ext cx="449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/>
              <a:t>P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5241925" y="3338513"/>
            <a:ext cx="28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d</a:t>
            </a: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6781800" y="3429000"/>
            <a:ext cx="4143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/>
              <a:t>d’</a:t>
            </a:r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>
            <a:off x="4572000" y="3581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>
            <a:off x="4572000" y="3733800"/>
            <a:ext cx="4343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8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18" presetID="18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1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32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47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69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84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46" presetID="18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76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81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86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91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96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401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06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62" grpId="0" animBg="1"/>
      <p:bldP spid="2064" grpId="0" animBg="1"/>
      <p:bldP spid="2065" grpId="0" animBg="1"/>
      <p:bldP spid="2066" grpId="0" animBg="1"/>
      <p:bldP spid="2067" grpId="0" animBg="1"/>
      <p:bldP spid="2068" grpId="0" autoUpdateAnimBg="0"/>
      <p:bldP spid="2069" grpId="0" autoUpdateAnimBg="0"/>
      <p:bldP spid="2070" grpId="0" autoUpdateAnimBg="0"/>
      <p:bldP spid="2071" grpId="0" autoUpdateAnimBg="0"/>
      <p:bldP spid="2072" grpId="0" autoUpdateAnimBg="0"/>
      <p:bldP spid="2073" grpId="0" autoUpdateAnimBg="0"/>
      <p:bldP spid="2075" grpId="0" autoUpdateAnimBg="0"/>
      <p:bldP spid="2080" grpId="0" animBg="1"/>
      <p:bldP spid="2087" grpId="0" autoUpdateAnimBg="0"/>
      <p:bldP spid="2088" grpId="0" autoUpdateAnimBg="0"/>
      <p:bldP spid="2090" grpId="0" autoUpdateAnimBg="0"/>
      <p:bldP spid="2091" grpId="0" autoUpdateAnimBg="0"/>
      <p:bldP spid="2093" grpId="0" animBg="1"/>
      <p:bldP spid="2094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rnd" cmpd="sng" algn="ctr">
          <a:solidFill>
            <a:schemeClr val="tx1"/>
          </a:solidFill>
          <a:prstDash val="sysDot"/>
          <a:round/>
          <a:headEnd type="arrow" w="med" len="med"/>
          <a:tailEnd type="arrow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rnd" cmpd="sng" algn="ctr">
          <a:solidFill>
            <a:schemeClr val="tx1"/>
          </a:solidFill>
          <a:prstDash val="sysDot"/>
          <a:round/>
          <a:headEnd type="arrow" w="med" len="med"/>
          <a:tailEnd type="arrow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74</Words>
  <Application>Microsoft Office PowerPoint</Application>
  <PresentationFormat>Presentación en pantalla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Julio San Miguel</dc:creator>
  <cp:lastModifiedBy>Julio San Miguel</cp:lastModifiedBy>
  <cp:revision>10</cp:revision>
  <dcterms:created xsi:type="dcterms:W3CDTF">2005-02-16T19:08:20Z</dcterms:created>
  <dcterms:modified xsi:type="dcterms:W3CDTF">2020-03-09T18:08:01Z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3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true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</Properties>
</file>