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A39A9-C237-4B22-97BA-ADF089C5F9C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3255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2DE7B-1345-4D0B-99FF-EA009300D6A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83376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6D288-DA9F-4973-8B53-BCC3333C618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078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3AA1F-56EF-4AD0-BB17-768F54D53DA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70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12214-E1A6-471C-8D41-76628DCF7AA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089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AAE07-493D-4CD2-988C-3D87B509D56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892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E370C-E360-48C4-B00A-84F31958A1A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4747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19584-257B-4B51-A467-DD268D9E6FA1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688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5664D-F7C4-4DBA-B5D3-3B4A44B2912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878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58455-0679-4A98-9D67-2471D9F612A7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429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47C94-3042-445C-8E3F-FF62D8D9C43B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272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900CAC-F4B0-4044-8DCC-5DB2207D790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audio" Target="../media/audio1.wav"/><Relationship Id="rId21" Type="http://schemas.openxmlformats.org/officeDocument/2006/relationships/oleObject" Target="../embeddings/oleObject9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wmf"/><Relationship Id="rId20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19" Type="http://schemas.openxmlformats.org/officeDocument/2006/relationships/oleObject" Target="../embeddings/oleObject8.bin"/><Relationship Id="rId4" Type="http://schemas.openxmlformats.org/officeDocument/2006/relationships/audio" Target="../media/audio2.wav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Relationship Id="rId22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1.wmf"/><Relationship Id="rId4" Type="http://schemas.openxmlformats.org/officeDocument/2006/relationships/audio" Target="../media/audio2.wav"/><Relationship Id="rId9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rc 2"/>
          <p:cNvSpPr>
            <a:spLocks/>
          </p:cNvSpPr>
          <p:nvPr/>
        </p:nvSpPr>
        <p:spPr bwMode="auto">
          <a:xfrm>
            <a:off x="4572000" y="1700213"/>
            <a:ext cx="2819400" cy="3355975"/>
          </a:xfrm>
          <a:custGeom>
            <a:avLst/>
            <a:gdLst>
              <a:gd name="G0" fmla="+- 0 0 0"/>
              <a:gd name="G1" fmla="+- 13289 0 0"/>
              <a:gd name="G2" fmla="+- 21600 0 0"/>
              <a:gd name="T0" fmla="*/ 17029 w 21600"/>
              <a:gd name="T1" fmla="*/ 0 h 25706"/>
              <a:gd name="T2" fmla="*/ 17674 w 21600"/>
              <a:gd name="T3" fmla="*/ 25706 h 25706"/>
              <a:gd name="T4" fmla="*/ 0 w 21600"/>
              <a:gd name="T5" fmla="*/ 13289 h 25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706" fill="none" extrusionOk="0">
                <a:moveTo>
                  <a:pt x="17028" y="0"/>
                </a:moveTo>
                <a:cubicBezTo>
                  <a:pt x="19990" y="3796"/>
                  <a:pt x="21600" y="8473"/>
                  <a:pt x="21600" y="13289"/>
                </a:cubicBezTo>
                <a:cubicBezTo>
                  <a:pt x="21600" y="17733"/>
                  <a:pt x="20229" y="22069"/>
                  <a:pt x="17674" y="25706"/>
                </a:cubicBezTo>
              </a:path>
              <a:path w="21600" h="25706" stroke="0" extrusionOk="0">
                <a:moveTo>
                  <a:pt x="17028" y="0"/>
                </a:moveTo>
                <a:cubicBezTo>
                  <a:pt x="19990" y="3796"/>
                  <a:pt x="21600" y="8473"/>
                  <a:pt x="21600" y="13289"/>
                </a:cubicBezTo>
                <a:cubicBezTo>
                  <a:pt x="21600" y="17733"/>
                  <a:pt x="20229" y="22069"/>
                  <a:pt x="17674" y="25706"/>
                </a:cubicBezTo>
                <a:lnTo>
                  <a:pt x="0" y="13289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828800" y="3429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6019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2733675" y="2333625"/>
            <a:ext cx="4438650" cy="1095375"/>
          </a:xfrm>
          <a:custGeom>
            <a:avLst/>
            <a:gdLst>
              <a:gd name="T0" fmla="*/ 0 w 2796"/>
              <a:gd name="T1" fmla="*/ 690 h 690"/>
              <a:gd name="T2" fmla="*/ 2796 w 2796"/>
              <a:gd name="T3" fmla="*/ 0 h 69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96" h="690">
                <a:moveTo>
                  <a:pt x="0" y="690"/>
                </a:moveTo>
                <a:lnTo>
                  <a:pt x="2796" y="0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79" name="Freeform 7"/>
          <p:cNvSpPr>
            <a:spLocks/>
          </p:cNvSpPr>
          <p:nvPr/>
        </p:nvSpPr>
        <p:spPr bwMode="auto">
          <a:xfrm>
            <a:off x="3429000" y="2343150"/>
            <a:ext cx="3733800" cy="2305050"/>
          </a:xfrm>
          <a:custGeom>
            <a:avLst/>
            <a:gdLst>
              <a:gd name="T0" fmla="*/ 2352 w 2352"/>
              <a:gd name="T1" fmla="*/ 0 h 1452"/>
              <a:gd name="T2" fmla="*/ 0 w 2352"/>
              <a:gd name="T3" fmla="*/ 1452 h 14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352" h="1452">
                <a:moveTo>
                  <a:pt x="2352" y="0"/>
                </a:moveTo>
                <a:lnTo>
                  <a:pt x="0" y="145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4572000" y="3429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327525" y="3414713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5927725" y="2957513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F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7451725" y="3186113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V</a:t>
            </a:r>
          </a:p>
        </p:txBody>
      </p:sp>
      <p:sp>
        <p:nvSpPr>
          <p:cNvPr id="3098" name="Freeform 26"/>
          <p:cNvSpPr>
            <a:spLocks/>
          </p:cNvSpPr>
          <p:nvPr/>
        </p:nvSpPr>
        <p:spPr bwMode="auto">
          <a:xfrm>
            <a:off x="4572000" y="2333625"/>
            <a:ext cx="2590800" cy="1095375"/>
          </a:xfrm>
          <a:custGeom>
            <a:avLst/>
            <a:gdLst>
              <a:gd name="T0" fmla="*/ 0 w 1632"/>
              <a:gd name="T1" fmla="*/ 690 h 690"/>
              <a:gd name="T2" fmla="*/ 1632 w 1632"/>
              <a:gd name="T3" fmla="*/ 0 h 69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32" h="690">
                <a:moveTo>
                  <a:pt x="0" y="690"/>
                </a:moveTo>
                <a:lnTo>
                  <a:pt x="1632" y="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99" name="Arc 27"/>
          <p:cNvSpPr>
            <a:spLocks/>
          </p:cNvSpPr>
          <p:nvPr/>
        </p:nvSpPr>
        <p:spPr bwMode="auto">
          <a:xfrm>
            <a:off x="3429000" y="3276600"/>
            <a:ext cx="762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00" name="Arc 28"/>
          <p:cNvSpPr>
            <a:spLocks/>
          </p:cNvSpPr>
          <p:nvPr/>
        </p:nvSpPr>
        <p:spPr bwMode="auto">
          <a:xfrm>
            <a:off x="4876800" y="3276600"/>
            <a:ext cx="762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01" name="Arc 29"/>
          <p:cNvSpPr>
            <a:spLocks/>
          </p:cNvSpPr>
          <p:nvPr/>
        </p:nvSpPr>
        <p:spPr bwMode="auto">
          <a:xfrm>
            <a:off x="5638800" y="3276600"/>
            <a:ext cx="762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2590800" y="34290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O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5257800" y="3429000"/>
            <a:ext cx="398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O’</a:t>
            </a:r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7239000" y="20574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P</a:t>
            </a:r>
          </a:p>
        </p:txBody>
      </p:sp>
      <p:sp>
        <p:nvSpPr>
          <p:cNvPr id="3106" name="Arc 34"/>
          <p:cNvSpPr>
            <a:spLocks/>
          </p:cNvSpPr>
          <p:nvPr/>
        </p:nvSpPr>
        <p:spPr bwMode="auto">
          <a:xfrm flipH="1" flipV="1">
            <a:off x="6096000" y="2590800"/>
            <a:ext cx="228600" cy="295275"/>
          </a:xfrm>
          <a:custGeom>
            <a:avLst/>
            <a:gdLst>
              <a:gd name="G0" fmla="+- 0 0 0"/>
              <a:gd name="G1" fmla="+- 20955 0 0"/>
              <a:gd name="G2" fmla="+- 21600 0 0"/>
              <a:gd name="T0" fmla="*/ 5239 w 21600"/>
              <a:gd name="T1" fmla="*/ 0 h 20955"/>
              <a:gd name="T2" fmla="*/ 21600 w 21600"/>
              <a:gd name="T3" fmla="*/ 20955 h 20955"/>
              <a:gd name="T4" fmla="*/ 0 w 21600"/>
              <a:gd name="T5" fmla="*/ 20955 h 20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955" fill="none" extrusionOk="0">
                <a:moveTo>
                  <a:pt x="5239" y="-1"/>
                </a:moveTo>
                <a:cubicBezTo>
                  <a:pt x="14854" y="2403"/>
                  <a:pt x="21600" y="11043"/>
                  <a:pt x="21600" y="20955"/>
                </a:cubicBezTo>
              </a:path>
              <a:path w="21600" h="20955" stroke="0" extrusionOk="0">
                <a:moveTo>
                  <a:pt x="5239" y="-1"/>
                </a:moveTo>
                <a:cubicBezTo>
                  <a:pt x="14854" y="2403"/>
                  <a:pt x="21600" y="11043"/>
                  <a:pt x="21600" y="20955"/>
                </a:cubicBezTo>
                <a:lnTo>
                  <a:pt x="0" y="2095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5791200" y="2590800"/>
            <a:ext cx="24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5943600" y="2743200"/>
            <a:ext cx="309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i’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5943600" y="2743200"/>
            <a:ext cx="24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</a:t>
            </a:r>
          </a:p>
        </p:txBody>
      </p:sp>
      <p:graphicFrame>
        <p:nvGraphicFramePr>
          <p:cNvPr id="3111" name="Object 39"/>
          <p:cNvGraphicFramePr>
            <a:graphicFrameLocks noChangeAspect="1"/>
          </p:cNvGraphicFramePr>
          <p:nvPr/>
        </p:nvGraphicFramePr>
        <p:xfrm>
          <a:off x="3581400" y="3289300"/>
          <a:ext cx="150813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Ecuación" r:id="rId5" imgW="152280" imgH="139680" progId="Equation.3">
                  <p:embed/>
                </p:oleObj>
              </mc:Choice>
              <mc:Fallback>
                <p:oleObj name="Ecuación" r:id="rId5" imgW="152280" imgH="1396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289300"/>
                        <a:ext cx="150813" cy="13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2" name="Object 40"/>
          <p:cNvGraphicFramePr>
            <a:graphicFrameLocks noChangeAspect="1"/>
          </p:cNvGraphicFramePr>
          <p:nvPr/>
        </p:nvGraphicFramePr>
        <p:xfrm>
          <a:off x="5029200" y="3227388"/>
          <a:ext cx="150813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" name="Ecuación" r:id="rId7" imgW="152280" imgH="203040" progId="Equation.3">
                  <p:embed/>
                </p:oleObj>
              </mc:Choice>
              <mc:Fallback>
                <p:oleObj name="Ecuación" r:id="rId7" imgW="152280" imgH="20304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227388"/>
                        <a:ext cx="150813" cy="201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" name="Object 41"/>
          <p:cNvGraphicFramePr>
            <a:graphicFrameLocks noChangeAspect="1"/>
          </p:cNvGraphicFramePr>
          <p:nvPr/>
        </p:nvGraphicFramePr>
        <p:xfrm>
          <a:off x="5791200" y="3252788"/>
          <a:ext cx="125413" cy="17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cuación" r:id="rId9" imgW="126720" imgH="177480" progId="Equation.3">
                  <p:embed/>
                </p:oleObj>
              </mc:Choice>
              <mc:Fallback>
                <p:oleObj name="Ecuación" r:id="rId9" imgW="126720" imgH="1774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252788"/>
                        <a:ext cx="125413" cy="176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20" name="Group 48"/>
          <p:cNvGrpSpPr>
            <a:grpSpLocks/>
          </p:cNvGrpSpPr>
          <p:nvPr/>
        </p:nvGrpSpPr>
        <p:grpSpPr bwMode="auto">
          <a:xfrm>
            <a:off x="5562600" y="3490913"/>
            <a:ext cx="1752600" cy="336550"/>
            <a:chOff x="3504" y="2199"/>
            <a:chExt cx="1104" cy="212"/>
          </a:xfrm>
        </p:grpSpPr>
        <p:sp>
          <p:nvSpPr>
            <p:cNvPr id="3114" name="Line 42"/>
            <p:cNvSpPr>
              <a:spLocks noChangeShapeType="1"/>
            </p:cNvSpPr>
            <p:nvPr/>
          </p:nvSpPr>
          <p:spPr bwMode="auto">
            <a:xfrm>
              <a:off x="3504" y="225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7" name="Text Box 45"/>
            <p:cNvSpPr txBox="1">
              <a:spLocks noChangeArrowheads="1"/>
            </p:cNvSpPr>
            <p:nvPr/>
          </p:nvSpPr>
          <p:spPr bwMode="auto">
            <a:xfrm>
              <a:off x="3830" y="2199"/>
              <a:ext cx="2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/>
                <a:t>-s’</a:t>
              </a:r>
            </a:p>
          </p:txBody>
        </p:sp>
      </p:grpSp>
      <p:grpSp>
        <p:nvGrpSpPr>
          <p:cNvPr id="3121" name="Group 49"/>
          <p:cNvGrpSpPr>
            <a:grpSpLocks/>
          </p:cNvGrpSpPr>
          <p:nvPr/>
        </p:nvGrpSpPr>
        <p:grpSpPr bwMode="auto">
          <a:xfrm>
            <a:off x="4648200" y="3657600"/>
            <a:ext cx="2667000" cy="336550"/>
            <a:chOff x="2880" y="2304"/>
            <a:chExt cx="1680" cy="212"/>
          </a:xfrm>
        </p:grpSpPr>
        <p:sp>
          <p:nvSpPr>
            <p:cNvPr id="3115" name="Line 43"/>
            <p:cNvSpPr>
              <a:spLocks noChangeShapeType="1"/>
            </p:cNvSpPr>
            <p:nvPr/>
          </p:nvSpPr>
          <p:spPr bwMode="auto">
            <a:xfrm>
              <a:off x="2880" y="2496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8" name="Text Box 46"/>
            <p:cNvSpPr txBox="1">
              <a:spLocks noChangeArrowheads="1"/>
            </p:cNvSpPr>
            <p:nvPr/>
          </p:nvSpPr>
          <p:spPr bwMode="auto">
            <a:xfrm>
              <a:off x="3552" y="2304"/>
              <a:ext cx="20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/>
                <a:t>-r</a:t>
              </a:r>
            </a:p>
          </p:txBody>
        </p:sp>
      </p:grpSp>
      <p:grpSp>
        <p:nvGrpSpPr>
          <p:cNvPr id="3122" name="Group 50"/>
          <p:cNvGrpSpPr>
            <a:grpSpLocks/>
          </p:cNvGrpSpPr>
          <p:nvPr/>
        </p:nvGrpSpPr>
        <p:grpSpPr bwMode="auto">
          <a:xfrm>
            <a:off x="2819400" y="4191000"/>
            <a:ext cx="4495800" cy="336550"/>
            <a:chOff x="1776" y="2640"/>
            <a:chExt cx="2832" cy="212"/>
          </a:xfrm>
        </p:grpSpPr>
        <p:sp>
          <p:nvSpPr>
            <p:cNvPr id="3116" name="Line 44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19" name="Text Box 47"/>
            <p:cNvSpPr txBox="1">
              <a:spLocks noChangeArrowheads="1"/>
            </p:cNvSpPr>
            <p:nvPr/>
          </p:nvSpPr>
          <p:spPr bwMode="auto">
            <a:xfrm>
              <a:off x="3024" y="2640"/>
              <a:ext cx="2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/>
                <a:t>-s</a:t>
              </a:r>
            </a:p>
          </p:txBody>
        </p:sp>
      </p:grp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1127125" y="1128713"/>
            <a:ext cx="2544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En la aproximación paraxial:</a:t>
            </a:r>
          </a:p>
        </p:txBody>
      </p:sp>
      <p:graphicFrame>
        <p:nvGraphicFramePr>
          <p:cNvPr id="3124" name="Object 52"/>
          <p:cNvGraphicFramePr>
            <a:graphicFrameLocks noChangeAspect="1"/>
          </p:cNvGraphicFramePr>
          <p:nvPr/>
        </p:nvGraphicFramePr>
        <p:xfrm>
          <a:off x="3657600" y="1219200"/>
          <a:ext cx="9144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Ecuación" r:id="rId11" imgW="609480" imgH="177480" progId="Equation.3">
                  <p:embed/>
                </p:oleObj>
              </mc:Choice>
              <mc:Fallback>
                <p:oleObj name="Ecuación" r:id="rId11" imgW="609480" imgH="17748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219200"/>
                        <a:ext cx="91440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5" name="Object 53"/>
          <p:cNvGraphicFramePr>
            <a:graphicFrameLocks noChangeAspect="1"/>
          </p:cNvGraphicFramePr>
          <p:nvPr/>
        </p:nvGraphicFramePr>
        <p:xfrm>
          <a:off x="5057775" y="1066800"/>
          <a:ext cx="32004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Ecuación" r:id="rId13" imgW="2133360" imgH="393480" progId="Equation.3">
                  <p:embed/>
                </p:oleObj>
              </mc:Choice>
              <mc:Fallback>
                <p:oleObj name="Ecuación" r:id="rId13" imgW="2133360" imgH="39348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775" y="1066800"/>
                        <a:ext cx="320040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1309688" y="4786313"/>
            <a:ext cx="1976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En el triángulo OPO’:</a:t>
            </a:r>
          </a:p>
        </p:txBody>
      </p:sp>
      <p:graphicFrame>
        <p:nvGraphicFramePr>
          <p:cNvPr id="3127" name="Object 55"/>
          <p:cNvGraphicFramePr>
            <a:graphicFrameLocks noChangeAspect="1"/>
          </p:cNvGraphicFramePr>
          <p:nvPr/>
        </p:nvGraphicFramePr>
        <p:xfrm>
          <a:off x="3459163" y="4800600"/>
          <a:ext cx="990600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Ecuación" r:id="rId15" imgW="647640" imgH="177480" progId="Equation.3">
                  <p:embed/>
                </p:oleObj>
              </mc:Choice>
              <mc:Fallback>
                <p:oleObj name="Ecuación" r:id="rId15" imgW="647640" imgH="17748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163" y="4800600"/>
                        <a:ext cx="990600" cy="26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28" name="Text Box 56"/>
          <p:cNvSpPr txBox="1">
            <a:spLocks noChangeArrowheads="1"/>
          </p:cNvSpPr>
          <p:nvPr/>
        </p:nvSpPr>
        <p:spPr bwMode="auto">
          <a:xfrm>
            <a:off x="1401763" y="5486400"/>
            <a:ext cx="1965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En el triángulo CPO’:</a:t>
            </a:r>
          </a:p>
        </p:txBody>
      </p:sp>
      <p:graphicFrame>
        <p:nvGraphicFramePr>
          <p:cNvPr id="3129" name="Object 57"/>
          <p:cNvGraphicFramePr>
            <a:graphicFrameLocks noChangeAspect="1"/>
          </p:cNvGraphicFramePr>
          <p:nvPr/>
        </p:nvGraphicFramePr>
        <p:xfrm>
          <a:off x="3608388" y="5481638"/>
          <a:ext cx="874712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Ecuación" r:id="rId17" imgW="571320" imgH="203040" progId="Equation.3">
                  <p:embed/>
                </p:oleObj>
              </mc:Choice>
              <mc:Fallback>
                <p:oleObj name="Ecuación" r:id="rId17" imgW="571320" imgH="20304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8388" y="5481638"/>
                        <a:ext cx="874712" cy="309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0" name="Object 58"/>
          <p:cNvGraphicFramePr>
            <a:graphicFrameLocks noChangeAspect="1"/>
          </p:cNvGraphicFramePr>
          <p:nvPr/>
        </p:nvGraphicFramePr>
        <p:xfrm>
          <a:off x="4876800" y="5181600"/>
          <a:ext cx="1089025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Ecuación" r:id="rId19" imgW="711000" imgH="203040" progId="Equation.3">
                  <p:embed/>
                </p:oleObj>
              </mc:Choice>
              <mc:Fallback>
                <p:oleObj name="Ecuación" r:id="rId19" imgW="711000" imgH="2030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181600"/>
                        <a:ext cx="1089025" cy="30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1" name="Object 59"/>
          <p:cNvGraphicFramePr>
            <a:graphicFrameLocks noChangeAspect="1"/>
          </p:cNvGraphicFramePr>
          <p:nvPr/>
        </p:nvGraphicFramePr>
        <p:xfrm>
          <a:off x="6964363" y="4953000"/>
          <a:ext cx="1419225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Ecuación" r:id="rId21" imgW="927000" imgH="419040" progId="Equation.3">
                  <p:embed/>
                </p:oleObj>
              </mc:Choice>
              <mc:Fallback>
                <p:oleObj name="Ecuación" r:id="rId21" imgW="927000" imgH="4190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4363" y="4953000"/>
                        <a:ext cx="1419225" cy="642938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32" name="Text Box 60"/>
          <p:cNvSpPr txBox="1">
            <a:spLocks noChangeArrowheads="1"/>
          </p:cNvSpPr>
          <p:nvPr/>
        </p:nvSpPr>
        <p:spPr bwMode="auto">
          <a:xfrm>
            <a:off x="7375525" y="2652713"/>
            <a:ext cx="24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l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35"/>
    </mc:Choice>
    <mc:Fallback>
      <p:transition spd="slow" advTm="218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"/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withGroup">
                            <p:stCondLst>
                              <p:cond delay="12875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withGroup">
                            <p:stCondLst>
                              <p:cond delay="13375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withGroup">
                            <p:stCondLst>
                              <p:cond delay="13875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75"/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withGroup">
                            <p:stCondLst>
                              <p:cond delay="15225"/>
                            </p:stCondLst>
                            <p:childTnLst>
                              <p:par>
                                <p:cTn id="9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withGroup">
                            <p:stCondLst>
                              <p:cond delay="15725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75"/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withGroup">
                            <p:stCondLst>
                              <p:cond delay="17075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withGroup">
                            <p:stCondLst>
                              <p:cond delay="17575"/>
                            </p:stCondLst>
                            <p:childTnLst>
                              <p:par>
                                <p:cTn id="10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withGroup">
                            <p:stCondLst>
                              <p:cond delay="18075"/>
                            </p:stCondLst>
                            <p:childTnLst>
                              <p:par>
                                <p:cTn id="1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  <p:bldP spid="3098" grpId="0" animBg="1"/>
      <p:bldP spid="3099" grpId="0" animBg="1"/>
      <p:bldP spid="3100" grpId="0" animBg="1"/>
      <p:bldP spid="3101" grpId="0" animBg="1"/>
      <p:bldP spid="3102" grpId="0" autoUpdateAnimBg="0"/>
      <p:bldP spid="3103" grpId="0" autoUpdateAnimBg="0"/>
      <p:bldP spid="3104" grpId="0" autoUpdateAnimBg="0"/>
      <p:bldP spid="3106" grpId="0" animBg="1"/>
      <p:bldP spid="3107" grpId="0" autoUpdateAnimBg="0"/>
      <p:bldP spid="3108" grpId="0" autoUpdateAnimBg="0"/>
      <p:bldP spid="3109" grpId="0" autoUpdateAnimBg="0"/>
      <p:bldP spid="3123" grpId="0" build="p" autoUpdateAnimBg="0"/>
      <p:bldP spid="3126" grpId="0" build="p" autoUpdateAnimBg="0"/>
      <p:bldP spid="3128" grpId="0" build="p" autoUpdateAnimBg="0"/>
      <p:bldP spid="313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rc 2"/>
          <p:cNvSpPr>
            <a:spLocks/>
          </p:cNvSpPr>
          <p:nvPr/>
        </p:nvSpPr>
        <p:spPr bwMode="auto">
          <a:xfrm>
            <a:off x="4572000" y="1700213"/>
            <a:ext cx="2819400" cy="3355975"/>
          </a:xfrm>
          <a:custGeom>
            <a:avLst/>
            <a:gdLst>
              <a:gd name="G0" fmla="+- 0 0 0"/>
              <a:gd name="G1" fmla="+- 13289 0 0"/>
              <a:gd name="G2" fmla="+- 21600 0 0"/>
              <a:gd name="T0" fmla="*/ 17029 w 21600"/>
              <a:gd name="T1" fmla="*/ 0 h 25706"/>
              <a:gd name="T2" fmla="*/ 17674 w 21600"/>
              <a:gd name="T3" fmla="*/ 25706 h 25706"/>
              <a:gd name="T4" fmla="*/ 0 w 21600"/>
              <a:gd name="T5" fmla="*/ 13289 h 25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706" fill="none" extrusionOk="0">
                <a:moveTo>
                  <a:pt x="17028" y="0"/>
                </a:moveTo>
                <a:cubicBezTo>
                  <a:pt x="19990" y="3796"/>
                  <a:pt x="21600" y="8473"/>
                  <a:pt x="21600" y="13289"/>
                </a:cubicBezTo>
                <a:cubicBezTo>
                  <a:pt x="21600" y="17733"/>
                  <a:pt x="20229" y="22069"/>
                  <a:pt x="17674" y="25706"/>
                </a:cubicBezTo>
              </a:path>
              <a:path w="21600" h="25706" stroke="0" extrusionOk="0">
                <a:moveTo>
                  <a:pt x="17028" y="0"/>
                </a:moveTo>
                <a:cubicBezTo>
                  <a:pt x="19990" y="3796"/>
                  <a:pt x="21600" y="8473"/>
                  <a:pt x="21600" y="13289"/>
                </a:cubicBezTo>
                <a:cubicBezTo>
                  <a:pt x="21600" y="17733"/>
                  <a:pt x="20229" y="22069"/>
                  <a:pt x="17674" y="25706"/>
                </a:cubicBezTo>
                <a:lnTo>
                  <a:pt x="0" y="13289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1828800" y="3429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6019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2743200" y="28194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743200" y="2819400"/>
            <a:ext cx="4572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H="1">
            <a:off x="3429000" y="2819400"/>
            <a:ext cx="3886200" cy="18288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>
            <a:off x="2743200" y="2819400"/>
            <a:ext cx="4638675" cy="609600"/>
          </a:xfrm>
          <a:custGeom>
            <a:avLst/>
            <a:gdLst>
              <a:gd name="T0" fmla="*/ 0 w 2922"/>
              <a:gd name="T1" fmla="*/ 0 h 384"/>
              <a:gd name="T2" fmla="*/ 2922 w 2922"/>
              <a:gd name="T3" fmla="*/ 384 h 3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22" h="384">
                <a:moveTo>
                  <a:pt x="0" y="0"/>
                </a:moveTo>
                <a:lnTo>
                  <a:pt x="2922" y="384"/>
                </a:lnTo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>
            <a:off x="2857500" y="3438525"/>
            <a:ext cx="4533900" cy="638175"/>
          </a:xfrm>
          <a:custGeom>
            <a:avLst/>
            <a:gdLst>
              <a:gd name="T0" fmla="*/ 2856 w 2856"/>
              <a:gd name="T1" fmla="*/ 0 h 402"/>
              <a:gd name="T2" fmla="*/ 0 w 2856"/>
              <a:gd name="T3" fmla="*/ 402 h 4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856" h="402">
                <a:moveTo>
                  <a:pt x="2856" y="0"/>
                </a:moveTo>
                <a:lnTo>
                  <a:pt x="0" y="402"/>
                </a:lnTo>
              </a:path>
            </a:pathLst>
          </a:cu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4572000" y="3429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7" name="Freeform 11"/>
          <p:cNvSpPr>
            <a:spLocks/>
          </p:cNvSpPr>
          <p:nvPr/>
        </p:nvSpPr>
        <p:spPr bwMode="auto">
          <a:xfrm>
            <a:off x="2743200" y="2819400"/>
            <a:ext cx="4638675" cy="876300"/>
          </a:xfrm>
          <a:custGeom>
            <a:avLst/>
            <a:gdLst>
              <a:gd name="T0" fmla="*/ 0 w 2922"/>
              <a:gd name="T1" fmla="*/ 0 h 552"/>
              <a:gd name="T2" fmla="*/ 2922 w 2922"/>
              <a:gd name="T3" fmla="*/ 552 h 5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22" h="552">
                <a:moveTo>
                  <a:pt x="0" y="0"/>
                </a:moveTo>
                <a:lnTo>
                  <a:pt x="2922" y="552"/>
                </a:lnTo>
              </a:path>
            </a:pathLst>
          </a:custGeom>
          <a:noFill/>
          <a:ln w="9525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8" name="Freeform 12"/>
          <p:cNvSpPr>
            <a:spLocks/>
          </p:cNvSpPr>
          <p:nvPr/>
        </p:nvSpPr>
        <p:spPr bwMode="auto">
          <a:xfrm>
            <a:off x="4714875" y="3714750"/>
            <a:ext cx="2657475" cy="1588"/>
          </a:xfrm>
          <a:custGeom>
            <a:avLst/>
            <a:gdLst>
              <a:gd name="T0" fmla="*/ 1674 w 1674"/>
              <a:gd name="T1" fmla="*/ 0 h 1"/>
              <a:gd name="T2" fmla="*/ 0 w 167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74" h="1">
                <a:moveTo>
                  <a:pt x="1674" y="0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9" name="Line 13">
            <a:hlinkClick r:id="" action="ppaction://hlinkshowjump?jump=endshow"/>
          </p:cNvPr>
          <p:cNvSpPr>
            <a:spLocks noChangeShapeType="1"/>
          </p:cNvSpPr>
          <p:nvPr/>
        </p:nvSpPr>
        <p:spPr bwMode="auto">
          <a:xfrm>
            <a:off x="5410200" y="3429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4327525" y="3414713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5927725" y="2957513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F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7451725" y="3186113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V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2422525" y="2957513"/>
            <a:ext cx="28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h</a:t>
            </a:r>
          </a:p>
        </p:txBody>
      </p:sp>
      <p:grpSp>
        <p:nvGrpSpPr>
          <p:cNvPr id="4122" name="Group 26"/>
          <p:cNvGrpSpPr>
            <a:grpSpLocks/>
          </p:cNvGrpSpPr>
          <p:nvPr/>
        </p:nvGrpSpPr>
        <p:grpSpPr bwMode="auto">
          <a:xfrm>
            <a:off x="5486400" y="3719513"/>
            <a:ext cx="1752600" cy="336550"/>
            <a:chOff x="3504" y="2199"/>
            <a:chExt cx="1104" cy="212"/>
          </a:xfrm>
        </p:grpSpPr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3504" y="225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830" y="2199"/>
              <a:ext cx="2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/>
                <a:t>-s’</a:t>
              </a:r>
            </a:p>
          </p:txBody>
        </p:sp>
      </p:grpSp>
      <p:grpSp>
        <p:nvGrpSpPr>
          <p:cNvPr id="4125" name="Group 29"/>
          <p:cNvGrpSpPr>
            <a:grpSpLocks/>
          </p:cNvGrpSpPr>
          <p:nvPr/>
        </p:nvGrpSpPr>
        <p:grpSpPr bwMode="auto">
          <a:xfrm>
            <a:off x="2743200" y="4419600"/>
            <a:ext cx="4495800" cy="336550"/>
            <a:chOff x="1776" y="2640"/>
            <a:chExt cx="2832" cy="212"/>
          </a:xfrm>
        </p:grpSpPr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27" name="Text Box 31"/>
            <p:cNvSpPr txBox="1">
              <a:spLocks noChangeArrowheads="1"/>
            </p:cNvSpPr>
            <p:nvPr/>
          </p:nvSpPr>
          <p:spPr bwMode="auto">
            <a:xfrm>
              <a:off x="3024" y="2640"/>
              <a:ext cx="2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/>
                <a:t>-s</a:t>
              </a:r>
            </a:p>
          </p:txBody>
        </p:sp>
      </p:grpSp>
      <p:sp>
        <p:nvSpPr>
          <p:cNvPr id="4132" name="Arc 36"/>
          <p:cNvSpPr>
            <a:spLocks/>
          </p:cNvSpPr>
          <p:nvPr/>
        </p:nvSpPr>
        <p:spPr bwMode="auto">
          <a:xfrm rot="1660484" flipH="1" flipV="1">
            <a:off x="6096000" y="3276600"/>
            <a:ext cx="228600" cy="295275"/>
          </a:xfrm>
          <a:custGeom>
            <a:avLst/>
            <a:gdLst>
              <a:gd name="G0" fmla="+- 0 0 0"/>
              <a:gd name="G1" fmla="+- 20955 0 0"/>
              <a:gd name="G2" fmla="+- 21600 0 0"/>
              <a:gd name="T0" fmla="*/ 5239 w 21600"/>
              <a:gd name="T1" fmla="*/ 0 h 20955"/>
              <a:gd name="T2" fmla="*/ 21600 w 21600"/>
              <a:gd name="T3" fmla="*/ 20955 h 20955"/>
              <a:gd name="T4" fmla="*/ 0 w 21600"/>
              <a:gd name="T5" fmla="*/ 20955 h 20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955" fill="none" extrusionOk="0">
                <a:moveTo>
                  <a:pt x="5239" y="-1"/>
                </a:moveTo>
                <a:cubicBezTo>
                  <a:pt x="14854" y="2403"/>
                  <a:pt x="21600" y="11043"/>
                  <a:pt x="21600" y="20955"/>
                </a:cubicBezTo>
              </a:path>
              <a:path w="21600" h="20955" stroke="0" extrusionOk="0">
                <a:moveTo>
                  <a:pt x="5239" y="-1"/>
                </a:moveTo>
                <a:cubicBezTo>
                  <a:pt x="14854" y="2403"/>
                  <a:pt x="21600" y="11043"/>
                  <a:pt x="21600" y="20955"/>
                </a:cubicBezTo>
                <a:lnTo>
                  <a:pt x="0" y="2095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5791200" y="3092450"/>
            <a:ext cx="241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5943600" y="3429000"/>
            <a:ext cx="309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i’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4953000" y="3429000"/>
            <a:ext cx="42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-h’</a:t>
            </a: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1127125" y="1128713"/>
            <a:ext cx="2544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En la aproximación paraxial:</a:t>
            </a:r>
          </a:p>
        </p:txBody>
      </p:sp>
      <p:graphicFrame>
        <p:nvGraphicFramePr>
          <p:cNvPr id="4139" name="Object 43"/>
          <p:cNvGraphicFramePr>
            <a:graphicFrameLocks noChangeAspect="1"/>
          </p:cNvGraphicFramePr>
          <p:nvPr/>
        </p:nvGraphicFramePr>
        <p:xfrm>
          <a:off x="3657600" y="1219200"/>
          <a:ext cx="9144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cuación" r:id="rId5" imgW="609480" imgH="177480" progId="Equation.3">
                  <p:embed/>
                </p:oleObj>
              </mc:Choice>
              <mc:Fallback>
                <p:oleObj name="Ecuación" r:id="rId5" imgW="609480" imgH="177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1219200"/>
                        <a:ext cx="91440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0" name="Object 44"/>
          <p:cNvGraphicFramePr>
            <a:graphicFrameLocks noChangeAspect="1"/>
          </p:cNvGraphicFramePr>
          <p:nvPr/>
        </p:nvGraphicFramePr>
        <p:xfrm>
          <a:off x="1638300" y="1666875"/>
          <a:ext cx="1752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cuación" r:id="rId7" imgW="1168200" imgH="393480" progId="Equation.3">
                  <p:embed/>
                </p:oleObj>
              </mc:Choice>
              <mc:Fallback>
                <p:oleObj name="Ecuación" r:id="rId7" imgW="1168200" imgH="39348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8300" y="1666875"/>
                        <a:ext cx="175260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41" name="Object 45"/>
          <p:cNvGraphicFramePr>
            <a:graphicFrameLocks noChangeAspect="1"/>
          </p:cNvGraphicFramePr>
          <p:nvPr/>
        </p:nvGraphicFramePr>
        <p:xfrm>
          <a:off x="4621213" y="1666875"/>
          <a:ext cx="8159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cuación" r:id="rId9" imgW="545760" imgH="393480" progId="Equation.3">
                  <p:embed/>
                </p:oleObj>
              </mc:Choice>
              <mc:Fallback>
                <p:oleObj name="Ecuación" r:id="rId9" imgW="545760" imgH="39348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1213" y="1666875"/>
                        <a:ext cx="815975" cy="59055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104"/>
    </mc:Choice>
    <mc:Fallback>
      <p:transition spd="slow" advTm="20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75"/>
                                        <p:tgtEl>
                                          <p:spTgt spid="4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ECL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withGroup">
                            <p:stCondLst>
                              <p:cond delay="9875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withGroup">
                            <p:stCondLst>
                              <p:cond delay="10375"/>
                            </p:stCondLst>
                            <p:childTnLst>
                              <p:par>
                                <p:cTn id="6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10875"/>
                            </p:stCondLst>
                            <p:childTnLst>
                              <p:par>
                                <p:cTn id="7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TIG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3" grpId="0" animBg="1"/>
      <p:bldP spid="4104" grpId="0" animBg="1"/>
      <p:bldP spid="4105" grpId="0" animBg="1"/>
      <p:bldP spid="4107" grpId="0" animBg="1"/>
      <p:bldP spid="4108" grpId="0" animBg="1"/>
      <p:bldP spid="4109" grpId="0" animBg="1"/>
      <p:bldP spid="4121" grpId="0" autoUpdateAnimBg="0"/>
      <p:bldP spid="4132" grpId="0" animBg="1"/>
      <p:bldP spid="4135" grpId="0" autoUpdateAnimBg="0"/>
      <p:bldP spid="4136" grpId="0" autoUpdateAnimBg="0"/>
      <p:bldP spid="4137" grpId="0" autoUpdateAnimBg="0"/>
      <p:bldP spid="4138" grpId="0" build="p" autoUpdateAnimBg="0"/>
    </p:bld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54</Words>
  <Application>Microsoft Office PowerPoint</Application>
  <PresentationFormat>Presentación en pantalla (4:3)</PresentationFormat>
  <Paragraphs>26</Paragraphs>
  <Slides>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Times New Roman</vt:lpstr>
      <vt:lpstr>Tema de Office</vt:lpstr>
      <vt:lpstr>Microsoft Editor de ecuaciones 3.0</vt:lpstr>
      <vt:lpstr>Presentación de PowerPoint</vt:lpstr>
      <vt:lpstr>Presentación de PowerPoint</vt:lpstr>
    </vt:vector>
  </TitlesOfParts>
  <Company>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fisica</dc:creator>
  <cp:lastModifiedBy>Julio San Miguel</cp:lastModifiedBy>
  <cp:revision>4</cp:revision>
  <dcterms:created xsi:type="dcterms:W3CDTF">2005-04-20T11:45:06Z</dcterms:created>
  <dcterms:modified xsi:type="dcterms:W3CDTF">2020-03-09T17:48:03Z</dcterms:modified>
</cp:coreProperties>
</file>