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4F905-8FF9-4F4D-BBDE-60DD019FCAA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376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ED2C4-530B-4B89-B385-85D38CA71C84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9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FDED3-6166-43F5-AB29-2167BF9CA85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9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DF4AD-954C-413F-9990-ED92755717B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15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6019C-F5BE-4676-AE68-3581B6B6ECF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048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F8AFB-5585-4C00-84F7-5F05B567355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54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8B71F-975A-4026-BA2C-2108E8A7D444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10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87DC77-8E74-4D6E-ACDC-8D37CDE4422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89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3BA54C-B06E-49CB-8A93-5F73A155A8C7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91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61542-3F05-45AD-BA27-4589AFB6333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272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79BB6-1E48-4D74-9F0F-55E96BF03EB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C012FB7-A891-4239-BB63-5143327F7AEE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rc 2"/>
          <p:cNvSpPr>
            <a:spLocks/>
          </p:cNvSpPr>
          <p:nvPr/>
        </p:nvSpPr>
        <p:spPr bwMode="auto">
          <a:xfrm>
            <a:off x="4572000" y="1711325"/>
            <a:ext cx="2819400" cy="3317875"/>
          </a:xfrm>
          <a:custGeom>
            <a:avLst/>
            <a:gdLst>
              <a:gd name="G0" fmla="+- 0 0 0"/>
              <a:gd name="G1" fmla="+- 13191 0 0"/>
              <a:gd name="G2" fmla="+- 21600 0 0"/>
              <a:gd name="T0" fmla="*/ 17104 w 21600"/>
              <a:gd name="T1" fmla="*/ 0 h 25411"/>
              <a:gd name="T2" fmla="*/ 17811 w 21600"/>
              <a:gd name="T3" fmla="*/ 25411 h 25411"/>
              <a:gd name="T4" fmla="*/ 0 w 21600"/>
              <a:gd name="T5" fmla="*/ 13191 h 2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5411" fill="none" extrusionOk="0">
                <a:moveTo>
                  <a:pt x="17104" y="-1"/>
                </a:moveTo>
                <a:cubicBezTo>
                  <a:pt x="20019" y="3779"/>
                  <a:pt x="21600" y="8417"/>
                  <a:pt x="21600" y="13191"/>
                </a:cubicBezTo>
                <a:cubicBezTo>
                  <a:pt x="21600" y="17553"/>
                  <a:pt x="20279" y="21813"/>
                  <a:pt x="17810" y="25410"/>
                </a:cubicBezTo>
              </a:path>
              <a:path w="21600" h="25411" stroke="0" extrusionOk="0">
                <a:moveTo>
                  <a:pt x="17104" y="-1"/>
                </a:moveTo>
                <a:cubicBezTo>
                  <a:pt x="20019" y="3779"/>
                  <a:pt x="21600" y="8417"/>
                  <a:pt x="21600" y="13191"/>
                </a:cubicBezTo>
                <a:cubicBezTo>
                  <a:pt x="21600" y="17553"/>
                  <a:pt x="20279" y="21813"/>
                  <a:pt x="17810" y="25410"/>
                </a:cubicBezTo>
                <a:lnTo>
                  <a:pt x="0" y="13191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1828800" y="3429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V="1">
            <a:off x="60198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5257800" y="3048000"/>
            <a:ext cx="2133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 flipH="1">
            <a:off x="3124200" y="3048000"/>
            <a:ext cx="4267200" cy="1143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rot="10800000" flipH="1">
            <a:off x="4572000" y="3048000"/>
            <a:ext cx="685800" cy="3810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4572000" y="34290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82" name="Freeform 10"/>
          <p:cNvSpPr>
            <a:spLocks/>
          </p:cNvSpPr>
          <p:nvPr/>
        </p:nvSpPr>
        <p:spPr bwMode="auto">
          <a:xfrm>
            <a:off x="5257800" y="3048000"/>
            <a:ext cx="2057400" cy="1066800"/>
          </a:xfrm>
          <a:custGeom>
            <a:avLst/>
            <a:gdLst>
              <a:gd name="T0" fmla="*/ 0 w 2922"/>
              <a:gd name="T1" fmla="*/ 0 h 552"/>
              <a:gd name="T2" fmla="*/ 2922 w 2922"/>
              <a:gd name="T3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22" h="552">
                <a:moveTo>
                  <a:pt x="0" y="0"/>
                </a:moveTo>
                <a:lnTo>
                  <a:pt x="2922" y="552"/>
                </a:lnTo>
              </a:path>
            </a:pathLst>
          </a:custGeom>
          <a:noFill/>
          <a:ln w="9525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83" name="Freeform 11"/>
          <p:cNvSpPr>
            <a:spLocks/>
          </p:cNvSpPr>
          <p:nvPr/>
        </p:nvSpPr>
        <p:spPr bwMode="auto">
          <a:xfrm flipV="1">
            <a:off x="2895600" y="4038600"/>
            <a:ext cx="4410075" cy="74613"/>
          </a:xfrm>
          <a:custGeom>
            <a:avLst/>
            <a:gdLst>
              <a:gd name="T0" fmla="*/ 1674 w 1674"/>
              <a:gd name="T1" fmla="*/ 0 h 1"/>
              <a:gd name="T2" fmla="*/ 0 w 167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74" h="1">
                <a:moveTo>
                  <a:pt x="1674" y="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84" name="Line 12">
            <a:hlinkClick r:id="" action="ppaction://hlinkshowjump?jump=endshow"/>
          </p:cNvPr>
          <p:cNvSpPr>
            <a:spLocks noChangeShapeType="1"/>
          </p:cNvSpPr>
          <p:nvPr/>
        </p:nvSpPr>
        <p:spPr bwMode="auto">
          <a:xfrm>
            <a:off x="3429000" y="3429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838200" y="1295400"/>
            <a:ext cx="27527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solidFill>
                  <a:schemeClr val="accent1"/>
                </a:solidFill>
              </a:rPr>
              <a:t>Un rayo paralelo al eje óptico...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5564188" y="1295400"/>
            <a:ext cx="2940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solidFill>
                  <a:schemeClr val="accent1"/>
                </a:solidFill>
              </a:rPr>
              <a:t>... se reflejará pasando por el foco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838200" y="1614488"/>
            <a:ext cx="3013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solidFill>
                  <a:schemeClr val="accent2"/>
                </a:solidFill>
              </a:rPr>
              <a:t>Un rayo dirigido al centro óptico...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572000" y="1614488"/>
            <a:ext cx="39322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solidFill>
                  <a:schemeClr val="accent2"/>
                </a:solidFill>
              </a:rPr>
              <a:t>... se reflejará volviendo por el mismo camino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838200" y="1981200"/>
            <a:ext cx="2305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solidFill>
                  <a:srgbClr val="FF3300"/>
                </a:solidFill>
              </a:rPr>
              <a:t>Un rayo dirigido al foco...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5459413" y="1981200"/>
            <a:ext cx="3044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solidFill>
                  <a:srgbClr val="FF3300"/>
                </a:solidFill>
              </a:rPr>
              <a:t>... se reflejará paralelo al eje óptico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981200" y="4572000"/>
            <a:ext cx="4892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La intersección de los rayos dará la posición de la imagen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4327525" y="3414713"/>
            <a:ext cx="31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C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927725" y="2957513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F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7451725" y="3186113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V</a:t>
            </a:r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 rot="10800000" flipH="1">
            <a:off x="5257800" y="2057400"/>
            <a:ext cx="1752600" cy="990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96" name="Line 24"/>
          <p:cNvSpPr>
            <a:spLocks noChangeShapeType="1"/>
          </p:cNvSpPr>
          <p:nvPr/>
        </p:nvSpPr>
        <p:spPr bwMode="auto">
          <a:xfrm rot="10800000" flipH="1">
            <a:off x="3124200" y="2057400"/>
            <a:ext cx="3886200" cy="2209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759075" y="5181600"/>
            <a:ext cx="3336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La imagen será real, invertida y mayor</a:t>
            </a:r>
          </a:p>
        </p:txBody>
      </p:sp>
      <p:sp>
        <p:nvSpPr>
          <p:cNvPr id="3101" name="AutoShape 29"/>
          <p:cNvSpPr>
            <a:spLocks noChangeArrowheads="1"/>
          </p:cNvSpPr>
          <p:nvPr/>
        </p:nvSpPr>
        <p:spPr bwMode="auto">
          <a:xfrm>
            <a:off x="5105400" y="3048000"/>
            <a:ext cx="228600" cy="3810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5257800" y="3276600"/>
            <a:ext cx="31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dirty="0" smtClean="0"/>
              <a:t>D</a:t>
            </a:r>
            <a:endParaRPr lang="es-ES_tradnl" sz="1600" dirty="0"/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5241925" y="2881313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</a:t>
            </a:r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3276600" y="4114800"/>
            <a:ext cx="398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A’</a:t>
            </a:r>
          </a:p>
        </p:txBody>
      </p:sp>
      <p:sp>
        <p:nvSpPr>
          <p:cNvPr id="3105" name="AutoShape 33"/>
          <p:cNvSpPr>
            <a:spLocks noChangeArrowheads="1"/>
          </p:cNvSpPr>
          <p:nvPr/>
        </p:nvSpPr>
        <p:spPr bwMode="auto">
          <a:xfrm flipV="1">
            <a:off x="3201838" y="3454879"/>
            <a:ext cx="457200" cy="6858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2895600" y="3092450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dirty="0" smtClean="0"/>
              <a:t>D’</a:t>
            </a:r>
            <a:endParaRPr lang="es-ES_tradnl" sz="1600" dirty="0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3581400" y="3092450"/>
            <a:ext cx="38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B’</a:t>
            </a:r>
          </a:p>
        </p:txBody>
      </p:sp>
      <p:sp>
        <p:nvSpPr>
          <p:cNvPr id="35" name="Text Box 30"/>
          <p:cNvSpPr txBox="1">
            <a:spLocks noChangeArrowheads="1"/>
          </p:cNvSpPr>
          <p:nvPr/>
        </p:nvSpPr>
        <p:spPr bwMode="auto">
          <a:xfrm>
            <a:off x="4833037" y="3280345"/>
            <a:ext cx="31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dirty="0" smtClean="0"/>
              <a:t>B</a:t>
            </a:r>
            <a:endParaRPr lang="es-ES_tradnl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9" presetID="1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"/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85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3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"/>
                                        <p:tgtEl>
                                          <p:spTgt spid="3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2675"/>
                            </p:stCondLst>
                            <p:childTnLst>
                              <p:par>
                                <p:cTn id="28" presetID="1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4175"/>
                            </p:stCondLst>
                            <p:childTnLst>
                              <p:par>
                                <p:cTn id="35" presetID="1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675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75"/>
                                        <p:tgtEl>
                                          <p:spTgt spid="3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9600"/>
                            </p:stCondLst>
                            <p:childTnLst>
                              <p:par>
                                <p:cTn id="46" presetID="1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11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75"/>
                                        <p:tgtEl>
                                          <p:spTgt spid="3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3825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325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75"/>
                                        <p:tgtEl>
                                          <p:spTgt spid="3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88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030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318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33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48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3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 animBg="1"/>
      <p:bldP spid="3080" grpId="0" animBg="1"/>
      <p:bldP spid="3082" grpId="0" animBg="1"/>
      <p:bldP spid="3083" grpId="0" animBg="1"/>
      <p:bldP spid="3084" grpId="0" animBg="1"/>
      <p:bldP spid="3085" grpId="0" build="p" autoUpdateAnimBg="0" advAuto="1000"/>
      <p:bldP spid="3086" grpId="0" build="p" autoUpdateAnimBg="0" advAuto="1000"/>
      <p:bldP spid="3087" grpId="0" build="p" autoUpdateAnimBg="0" advAuto="1000"/>
      <p:bldP spid="3088" grpId="0" build="p" autoUpdateAnimBg="0" advAuto="1000"/>
      <p:bldP spid="3089" grpId="0" build="p" autoUpdateAnimBg="0" advAuto="1000"/>
      <p:bldP spid="3090" grpId="0" build="p" autoUpdateAnimBg="0" advAuto="1000"/>
      <p:bldP spid="3091" grpId="0" autoUpdateAnimBg="0"/>
      <p:bldP spid="3095" grpId="0" animBg="1"/>
      <p:bldP spid="3096" grpId="0" animBg="1"/>
      <p:bldP spid="3097" grpId="0" autoUpdateAnimBg="0"/>
      <p:bldP spid="3105" grpId="0" animBg="1"/>
      <p:bldP spid="3106" grpId="0"/>
      <p:bldP spid="3107" grpId="0"/>
    </p:bld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13</TotalTime>
  <Words>73</Words>
  <Application>Microsoft Office PowerPoint</Application>
  <PresentationFormat>Presentación en pantalla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Times New Roman</vt:lpstr>
      <vt:lpstr>Presentación en blanco</vt:lpstr>
      <vt:lpstr>Presentación de PowerPoint</vt:lpstr>
    </vt:vector>
  </TitlesOfParts>
  <Company>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fisica</dc:creator>
  <cp:lastModifiedBy>Julio San Miguel</cp:lastModifiedBy>
  <cp:revision>2</cp:revision>
  <dcterms:created xsi:type="dcterms:W3CDTF">2005-04-25T10:42:36Z</dcterms:created>
  <dcterms:modified xsi:type="dcterms:W3CDTF">2020-03-09T18:19:29Z</dcterms:modified>
</cp:coreProperties>
</file>